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Nunito Semi Bold"/>
      <p:regular r:id="rId18"/>
    </p:embeddedFont>
    <p:embeddedFont>
      <p:font typeface="Nunito Semi Bold"/>
      <p:regular r:id="rId19"/>
    </p:embeddedFont>
    <p:embeddedFont>
      <p:font typeface="Nunito Semi Bold"/>
      <p:regular r:id="rId20"/>
    </p:embeddedFont>
    <p:embeddedFont>
      <p:font typeface="Nunito Semi Bold"/>
      <p:regular r:id="rId21"/>
    </p:embeddedFont>
    <p:embeddedFont>
      <p:font typeface="PT Sans"/>
      <p:regular r:id="rId22"/>
    </p:embeddedFont>
    <p:embeddedFont>
      <p:font typeface="PT Sans"/>
      <p:regular r:id="rId23"/>
    </p:embeddedFont>
    <p:embeddedFont>
      <p:font typeface="PT Sans"/>
      <p:regular r:id="rId24"/>
    </p:embeddedFont>
    <p:embeddedFont>
      <p:font typeface="PT Sans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2-1.png>
</file>

<file path=ppt/media/image-3-1.png>
</file>

<file path=ppt/media/image-3-10.sv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3-9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7-1.png>
</file>

<file path=ppt/media/image-8-1.png>
</file>

<file path=ppt/media/image-8-10.svg>
</file>

<file path=ppt/media/image-8-11.png>
</file>

<file path=ppt/media/image-8-12.sv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8-9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1-1.png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2-1.png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image" Target="../media/image-3-9.png"/><Relationship Id="rId10" Type="http://schemas.openxmlformats.org/officeDocument/2006/relationships/image" Target="../media/image-3-10.svg"/><Relationship Id="rId11" Type="http://schemas.openxmlformats.org/officeDocument/2006/relationships/slideLayout" Target="../slideLayouts/slideLayout4.xml"/><Relationship Id="rId1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image" Target="../media/image-8-9.png"/><Relationship Id="rId10" Type="http://schemas.openxmlformats.org/officeDocument/2006/relationships/image" Target="../media/image-8-10.svg"/><Relationship Id="rId11" Type="http://schemas.openxmlformats.org/officeDocument/2006/relationships/image" Target="../media/image-8-11.png"/><Relationship Id="rId12" Type="http://schemas.openxmlformats.org/officeDocument/2006/relationships/image" Target="../media/image-8-12.svg"/><Relationship Id="rId13" Type="http://schemas.openxmlformats.org/officeDocument/2006/relationships/slideLayout" Target="../slideLayouts/slideLayout9.xml"/><Relationship Id="rId1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6257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Academic Paper Abstract Classifier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329583"/>
            <a:ext cx="7468553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650"/>
              </a:lnSpc>
              <a:buNone/>
            </a:pPr>
            <a:r>
              <a:rPr lang="en-US" sz="6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Transformer-Based Web Application</a:t>
            </a:r>
            <a:endParaRPr lang="en-US" sz="6100" dirty="0"/>
          </a:p>
        </p:txBody>
      </p:sp>
      <p:sp>
        <p:nvSpPr>
          <p:cNvPr id="5" name="Text 2"/>
          <p:cNvSpPr/>
          <p:nvPr/>
        </p:nvSpPr>
        <p:spPr>
          <a:xfrm>
            <a:off x="6324124" y="563165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GROUP - 1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628388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Flask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•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Transformers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•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A33B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Hugging Face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• Python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5213" y="593408"/>
            <a:ext cx="5077301" cy="634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55213" y="1767364"/>
            <a:ext cx="4193500" cy="711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97%</a:t>
            </a:r>
            <a:endParaRPr lang="en-US" sz="5600" dirty="0"/>
          </a:p>
        </p:txBody>
      </p:sp>
      <p:sp>
        <p:nvSpPr>
          <p:cNvPr id="4" name="Text 2"/>
          <p:cNvSpPr/>
          <p:nvPr/>
        </p:nvSpPr>
        <p:spPr>
          <a:xfrm>
            <a:off x="1582579" y="2749034"/>
            <a:ext cx="253865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Accuracy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55213" y="3195757"/>
            <a:ext cx="4193500" cy="690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Sentiment classification performance on test data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5218390" y="1767364"/>
            <a:ext cx="4193500" cy="711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0.8s</a:t>
            </a:r>
            <a:endParaRPr lang="en-US" sz="5600" dirty="0"/>
          </a:p>
        </p:txBody>
      </p:sp>
      <p:sp>
        <p:nvSpPr>
          <p:cNvPr id="7" name="Text 5"/>
          <p:cNvSpPr/>
          <p:nvPr/>
        </p:nvSpPr>
        <p:spPr>
          <a:xfrm>
            <a:off x="6045756" y="2749034"/>
            <a:ext cx="253865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Processing Speed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5218390" y="3195757"/>
            <a:ext cx="4193500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Average end-to-end analysis time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9681567" y="1767364"/>
            <a:ext cx="4193500" cy="711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512</a:t>
            </a:r>
            <a:endParaRPr lang="en-US" sz="5600" dirty="0"/>
          </a:p>
        </p:txBody>
      </p:sp>
      <p:sp>
        <p:nvSpPr>
          <p:cNvPr id="10" name="Text 8"/>
          <p:cNvSpPr/>
          <p:nvPr/>
        </p:nvSpPr>
        <p:spPr>
          <a:xfrm>
            <a:off x="10508933" y="2749034"/>
            <a:ext cx="253865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Token Capacity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681567" y="3195757"/>
            <a:ext cx="4193500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Maximum abstract length supported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55213" y="4236613"/>
            <a:ext cx="13119973" cy="34528"/>
          </a:xfrm>
          <a:prstGeom prst="rect">
            <a:avLst/>
          </a:prstGeom>
          <a:solidFill>
            <a:srgbClr val="00002E">
              <a:alpha val="5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755213" y="4594741"/>
            <a:ext cx="4061817" cy="507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System Impact</a:t>
            </a:r>
            <a:endParaRPr lang="en-US" sz="3150" dirty="0"/>
          </a:p>
        </p:txBody>
      </p:sp>
      <p:sp>
        <p:nvSpPr>
          <p:cNvPr id="14" name="Text 12"/>
          <p:cNvSpPr/>
          <p:nvPr/>
        </p:nvSpPr>
        <p:spPr>
          <a:xfrm>
            <a:off x="755213" y="5426154"/>
            <a:ext cx="13119973" cy="690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Academic Paper Abstract Classifier demonstrates how </a:t>
            </a:r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modern NLP technologies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can streamline scholarly research workflows. By combining intuitive design with powerful transformer models, the system delivers 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high accuracy classification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in under a second.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55213" y="6359128"/>
            <a:ext cx="13119973" cy="690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Future integration possibilities include connecting with reference management systems, institutional repositories, and broader research workflow platforms to create an </a:t>
            </a:r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end-to-end literature analysis pipeline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55213" y="7292102"/>
            <a:ext cx="13119973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6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28762" y="3629025"/>
            <a:ext cx="7772757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650"/>
              </a:lnSpc>
              <a:buNone/>
            </a:pPr>
            <a:r>
              <a:rPr lang="en-US" sz="6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Thank You</a:t>
            </a:r>
            <a:endParaRPr lang="en-US" sz="6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2956" y="806768"/>
            <a:ext cx="5331262" cy="666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Overview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92956" y="2039541"/>
            <a:ext cx="3198733" cy="399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It Does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792956" y="2665928"/>
            <a:ext cx="3502700" cy="1812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 intelligent AI-powered tool that automatically analyzes academic paper abstracts to determine their research domain and evaluate the sentiment expressed in the writing.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2956" y="4681895"/>
            <a:ext cx="3502700" cy="1812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leverages state-of-the-art transformer models to provide instant, accurate classification results through an intuitive web interface.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5964" y="2039541"/>
            <a:ext cx="3198733" cy="399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Why It Matters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4855964" y="2665928"/>
            <a:ext cx="3502700" cy="25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Academic researchers and institutions process thousands of papers annually.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Automated classification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streamlines literature review, helps identify research trends, and enables better organization of scholarly work.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5964" y="5406747"/>
            <a:ext cx="3502700" cy="1812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Understanding sentiment provides insight into how authors frame their findings—whether optimistic about breakthroughs or cautious about limitations.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2838" y="814983"/>
            <a:ext cx="5397579" cy="674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Technology Stack</a:t>
            </a:r>
            <a:endParaRPr lang="en-US" sz="4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02838" y="1948339"/>
            <a:ext cx="688181" cy="68818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77722" y="2141815"/>
            <a:ext cx="2698790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Flask Framework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1777722" y="2616756"/>
            <a:ext cx="3175516" cy="1835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Lightweight Python web framework powering the backend API and routing system, handling requests efficiently with minimal overhead.</a:t>
            </a:r>
            <a:endParaRPr lang="en-US" sz="18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9941" y="1948339"/>
            <a:ext cx="688181" cy="68818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214824" y="2141815"/>
            <a:ext cx="2698790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Frontend Stack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6214824" y="2616756"/>
            <a:ext cx="3175516" cy="1835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Responsive HTML5, CSS3, and JavaScript create a clean, intuitive user interface with real-time updates and dynamic content rendering.</a:t>
            </a:r>
            <a:endParaRPr lang="en-US" sz="18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043" y="1948339"/>
            <a:ext cx="688181" cy="68818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651927" y="2141815"/>
            <a:ext cx="2698790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Jinja2 Templating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10651927" y="2616756"/>
            <a:ext cx="3175516" cy="1835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Server-side template engine seamlessly integrates Python logic with HTML, enabling dynamic page generation and data binding.</a:t>
            </a:r>
            <a:endParaRPr lang="en-US" sz="18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2838" y="4910852"/>
            <a:ext cx="688181" cy="68818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777722" y="5104328"/>
            <a:ext cx="2698790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Hugging Face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1777722" y="5579269"/>
            <a:ext cx="3175516" cy="1468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Industry-leading NLP library providing access to pre-trained transformer models with simple, production-ready APIs.</a:t>
            </a:r>
            <a:endParaRPr lang="en-US" sz="18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39941" y="4910852"/>
            <a:ext cx="688181" cy="68818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214824" y="5104328"/>
            <a:ext cx="2698790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DistilBERT Model</a:t>
            </a:r>
            <a:endParaRPr lang="en-US" sz="2100" dirty="0"/>
          </a:p>
        </p:txBody>
      </p:sp>
      <p:sp>
        <p:nvSpPr>
          <p:cNvPr id="17" name="Text 10"/>
          <p:cNvSpPr/>
          <p:nvPr/>
        </p:nvSpPr>
        <p:spPr>
          <a:xfrm>
            <a:off x="6214824" y="5579269"/>
            <a:ext cx="3175516" cy="1835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Fine-tuned distilbert-base-uncased-sst-2-english model delivers accurate sentiment analysis optimized for efficiency and speed.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994" y="560546"/>
            <a:ext cx="4787027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System Architecture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1994" y="1565791"/>
            <a:ext cx="1017151" cy="12206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32503" y="1769150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Interface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1932503" y="2190274"/>
            <a:ext cx="11985903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Researcher inputs abstract text through clean web interface</a:t>
            </a: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994" y="2786420"/>
            <a:ext cx="1017151" cy="122062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32503" y="2989778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Flask Backend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1932503" y="3410903"/>
            <a:ext cx="11985903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Server processes request and routes to appropriate modules</a:t>
            </a:r>
            <a:endParaRPr lang="en-US" sz="16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94" y="4007048"/>
            <a:ext cx="1017151" cy="12206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32503" y="4210407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Field Detection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1932503" y="4631531"/>
            <a:ext cx="11985903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Identifies academic domain using keyword analysis</a:t>
            </a:r>
            <a:endParaRPr lang="en-US" sz="16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994" y="5227677"/>
            <a:ext cx="1017151" cy="122062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32503" y="5431036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Sentiment Analysis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1932503" y="5852160"/>
            <a:ext cx="11985903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Transformer model evaluates emotional tone</a:t>
            </a:r>
            <a:endParaRPr lang="en-US" sz="16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94" y="6448306"/>
            <a:ext cx="1017151" cy="122062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32503" y="6651665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Results Display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1932503" y="7072789"/>
            <a:ext cx="11985903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Formatted output with confidence scores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0692" y="780455"/>
            <a:ext cx="5586651" cy="647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Frontend User Interface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70692" y="1978581"/>
            <a:ext cx="2718673" cy="388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Input Panel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70692" y="2587228"/>
            <a:ext cx="2718673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Multi-line text area for abstract entry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70692" y="3369112"/>
            <a:ext cx="2718673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Real-time character counter (0-5000 chars)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70692" y="4150995"/>
            <a:ext cx="2718673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Sample abstract selector dropdown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70692" y="4932878"/>
            <a:ext cx="2718673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Clear button for quick reset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70692" y="5714762"/>
            <a:ext cx="2718673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Submit button triggers analysis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034195" y="1978581"/>
            <a:ext cx="3108841" cy="388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Results Panel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4034195" y="2587228"/>
            <a:ext cx="434661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Detected academic field with visual badge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4034195" y="3016687"/>
            <a:ext cx="4346615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Sentiment classification (Positive/Negative)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034195" y="3798570"/>
            <a:ext cx="434661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Confidence score as percentage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4034195" y="4228028"/>
            <a:ext cx="434661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Color-coded sentiment indicators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4034195" y="4657487"/>
            <a:ext cx="434661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Responsive layout adapts to screen size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770692" y="6744295"/>
            <a:ext cx="7602617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interface emphasizes 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clarity and usability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allowing researchers to focus on insights rather than navigation complexity.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88087"/>
            <a:ext cx="783419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Backend Processing Workflow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07085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01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2447211"/>
            <a:ext cx="4158734" cy="30480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5" name="Text 3"/>
          <p:cNvSpPr/>
          <p:nvPr/>
        </p:nvSpPr>
        <p:spPr>
          <a:xfrm>
            <a:off x="837724" y="26278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Text Reception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3123367"/>
            <a:ext cx="41587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Flask endpoint receives POST request containing abstract text from frontend form submission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5235773" y="207085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02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5235773" y="2447211"/>
            <a:ext cx="4158734" cy="30480"/>
          </a:xfrm>
          <a:prstGeom prst="rect">
            <a:avLst/>
          </a:prstGeom>
          <a:solidFill>
            <a:srgbClr val="018CE1"/>
          </a:solidFill>
          <a:ln/>
        </p:spPr>
      </p:sp>
      <p:sp>
        <p:nvSpPr>
          <p:cNvPr id="9" name="Text 7"/>
          <p:cNvSpPr/>
          <p:nvPr/>
        </p:nvSpPr>
        <p:spPr>
          <a:xfrm>
            <a:off x="5235773" y="26278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Input Validation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773" y="3123367"/>
            <a:ext cx="41587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Server validates text length, checks for empty inputs, and sanitizes content to prevent injection attacks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633823" y="207085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03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9633823" y="2447211"/>
            <a:ext cx="4158853" cy="30480"/>
          </a:xfrm>
          <a:prstGeom prst="rect">
            <a:avLst/>
          </a:prstGeom>
          <a:solidFill>
            <a:srgbClr val="DA33BF"/>
          </a:solidFill>
          <a:ln/>
        </p:spPr>
      </p:sp>
      <p:sp>
        <p:nvSpPr>
          <p:cNvPr id="13" name="Text 11"/>
          <p:cNvSpPr/>
          <p:nvPr/>
        </p:nvSpPr>
        <p:spPr>
          <a:xfrm>
            <a:off x="9633823" y="26278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Field Detection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33823" y="3123367"/>
            <a:ext cx="41588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Keyword matching algorithm scans abstract for domain-specific terminology to classify research area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837724" y="4691182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04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37724" y="5067538"/>
            <a:ext cx="6357818" cy="30480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17" name="Text 15"/>
          <p:cNvSpPr/>
          <p:nvPr/>
        </p:nvSpPr>
        <p:spPr>
          <a:xfrm>
            <a:off x="837724" y="52481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Sentiment Analysis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37724" y="5743694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DistilBERT model tokenizes text and generates sentiment prediction with confidence probability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434858" y="4691182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05</a:t>
            </a:r>
            <a:endParaRPr lang="en-US" sz="1850" dirty="0"/>
          </a:p>
        </p:txBody>
      </p:sp>
      <p:sp>
        <p:nvSpPr>
          <p:cNvPr id="20" name="Shape 18"/>
          <p:cNvSpPr/>
          <p:nvPr/>
        </p:nvSpPr>
        <p:spPr>
          <a:xfrm>
            <a:off x="7434858" y="5067538"/>
            <a:ext cx="6357818" cy="30480"/>
          </a:xfrm>
          <a:prstGeom prst="rect">
            <a:avLst/>
          </a:prstGeom>
          <a:solidFill>
            <a:srgbClr val="018CE1"/>
          </a:solidFill>
          <a:ln/>
        </p:spPr>
      </p:sp>
      <p:sp>
        <p:nvSpPr>
          <p:cNvPr id="21" name="Text 19"/>
          <p:cNvSpPr/>
          <p:nvPr/>
        </p:nvSpPr>
        <p:spPr>
          <a:xfrm>
            <a:off x="7434858" y="52481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Results Rendering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34858" y="5743694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Jinja2 templates format classification results and render dynamic HTML response to client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837724" y="695837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Average processing time: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0.8 seconds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from submission to results display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4243" y="482679"/>
            <a:ext cx="6048732" cy="516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Machine Learning Model Details</a:t>
            </a:r>
            <a:endParaRPr lang="en-US" sz="3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4243" y="1459587"/>
            <a:ext cx="4412337" cy="44123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462349" y="1437680"/>
            <a:ext cx="267319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DistilBERT Architecture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5462349" y="1922859"/>
            <a:ext cx="8561308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distilled version of BERT that retains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97% of language understanding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while being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40% smaller and 60% faster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 This makes it ideal for production environments requiring both accuracy and speed.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5462349" y="2659856"/>
            <a:ext cx="2477929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Fine-Tuning Details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5462349" y="3145036"/>
            <a:ext cx="8561308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Pre-trained on the Stanford Sentiment Treebank (SST-2) dataset containing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67,000+ movie reviews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the model adapts well to academic text sentiment.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614243" y="6266736"/>
            <a:ext cx="6613207" cy="1025485"/>
          </a:xfrm>
          <a:prstGeom prst="roundRect">
            <a:avLst>
              <a:gd name="adj" fmla="val 25675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04982" y="6457474"/>
            <a:ext cx="2065020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Output Classes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804982" y="6820733"/>
            <a:ext cx="6231731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Binary classification: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Positive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or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Negative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sentiment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7402949" y="6266736"/>
            <a:ext cx="6613207" cy="1025485"/>
          </a:xfrm>
          <a:prstGeom prst="roundRect">
            <a:avLst>
              <a:gd name="adj" fmla="val 25675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593687" y="6457474"/>
            <a:ext cx="2065020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Confidence Score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93687" y="6820733"/>
            <a:ext cx="6231731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Probability distribution across classes (0-100%)</a:t>
            </a:r>
            <a:endParaRPr lang="en-US" sz="1350" dirty="0"/>
          </a:p>
        </p:txBody>
      </p:sp>
      <p:sp>
        <p:nvSpPr>
          <p:cNvPr id="14" name="Shape 11"/>
          <p:cNvSpPr/>
          <p:nvPr/>
        </p:nvSpPr>
        <p:spPr>
          <a:xfrm>
            <a:off x="614243" y="7467719"/>
            <a:ext cx="6613207" cy="1025485"/>
          </a:xfrm>
          <a:prstGeom prst="roundRect">
            <a:avLst>
              <a:gd name="adj" fmla="val 25675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04982" y="7658457"/>
            <a:ext cx="2065020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Token Limit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04982" y="8021717"/>
            <a:ext cx="6231731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Maximum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512 tokens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per input sequence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7402949" y="7467719"/>
            <a:ext cx="6613207" cy="1025485"/>
          </a:xfrm>
          <a:prstGeom prst="roundRect">
            <a:avLst>
              <a:gd name="adj" fmla="val 25675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93687" y="7658457"/>
            <a:ext cx="2065020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Inference Speed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593687" y="8021717"/>
            <a:ext cx="6231731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~200ms per abstract on CPU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035" y="519351"/>
            <a:ext cx="4444484" cy="555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Features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661035" y="1735812"/>
            <a:ext cx="6559748" cy="1678900"/>
          </a:xfrm>
          <a:prstGeom prst="roundRect">
            <a:avLst>
              <a:gd name="adj" fmla="val 6536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661035" y="1712952"/>
            <a:ext cx="6559748" cy="91440"/>
          </a:xfrm>
          <a:prstGeom prst="roundRect">
            <a:avLst>
              <a:gd name="adj" fmla="val 309863"/>
            </a:avLst>
          </a:prstGeom>
          <a:solidFill>
            <a:srgbClr val="2D4DF2"/>
          </a:solidFill>
          <a:ln/>
        </p:spPr>
      </p:sp>
      <p:sp>
        <p:nvSpPr>
          <p:cNvPr id="5" name="Shape 3"/>
          <p:cNvSpPr/>
          <p:nvPr/>
        </p:nvSpPr>
        <p:spPr>
          <a:xfrm>
            <a:off x="3657540" y="1452563"/>
            <a:ext cx="566618" cy="566618"/>
          </a:xfrm>
          <a:prstGeom prst="roundRect">
            <a:avLst>
              <a:gd name="adj" fmla="val 161379"/>
            </a:avLst>
          </a:prstGeom>
          <a:solidFill>
            <a:srgbClr val="2D4DF2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27562" y="1622584"/>
            <a:ext cx="226576" cy="22657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72728" y="2208014"/>
            <a:ext cx="2753439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Real-Time Character Count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872728" y="2598896"/>
            <a:ext cx="6136362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Live feedback as users type, preventing over-length submissions and improving UX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7409617" y="1735812"/>
            <a:ext cx="6559748" cy="1678900"/>
          </a:xfrm>
          <a:prstGeom prst="roundRect">
            <a:avLst>
              <a:gd name="adj" fmla="val 6536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7409617" y="1712952"/>
            <a:ext cx="6559748" cy="91440"/>
          </a:xfrm>
          <a:prstGeom prst="roundRect">
            <a:avLst>
              <a:gd name="adj" fmla="val 309863"/>
            </a:avLst>
          </a:prstGeom>
          <a:solidFill>
            <a:srgbClr val="018CE1"/>
          </a:solidFill>
          <a:ln/>
        </p:spPr>
      </p:sp>
      <p:sp>
        <p:nvSpPr>
          <p:cNvPr id="11" name="Shape 8"/>
          <p:cNvSpPr/>
          <p:nvPr/>
        </p:nvSpPr>
        <p:spPr>
          <a:xfrm>
            <a:off x="10406122" y="1452563"/>
            <a:ext cx="566618" cy="566618"/>
          </a:xfrm>
          <a:prstGeom prst="roundRect">
            <a:avLst>
              <a:gd name="adj" fmla="val 161379"/>
            </a:avLst>
          </a:prstGeom>
          <a:solidFill>
            <a:srgbClr val="2D4DF2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76143" y="1622584"/>
            <a:ext cx="226576" cy="226576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621310" y="2208014"/>
            <a:ext cx="2262902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Dynamic Sentiment UI</a:t>
            </a:r>
            <a:endParaRPr lang="en-US" sz="1700" dirty="0"/>
          </a:p>
        </p:txBody>
      </p:sp>
      <p:sp>
        <p:nvSpPr>
          <p:cNvPr id="14" name="Text 10"/>
          <p:cNvSpPr/>
          <p:nvPr/>
        </p:nvSpPr>
        <p:spPr>
          <a:xfrm>
            <a:off x="7621310" y="2598896"/>
            <a:ext cx="6136362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Color-coded results with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 indicators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make sentiment immediately recognizable</a:t>
            </a:r>
            <a:endParaRPr lang="en-US" sz="1450" dirty="0"/>
          </a:p>
        </p:txBody>
      </p:sp>
      <p:sp>
        <p:nvSpPr>
          <p:cNvPr id="15" name="Shape 11"/>
          <p:cNvSpPr/>
          <p:nvPr/>
        </p:nvSpPr>
        <p:spPr>
          <a:xfrm>
            <a:off x="661035" y="3886795"/>
            <a:ext cx="6559748" cy="1678900"/>
          </a:xfrm>
          <a:prstGeom prst="roundRect">
            <a:avLst>
              <a:gd name="adj" fmla="val 6536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16" name="Shape 12"/>
          <p:cNvSpPr/>
          <p:nvPr/>
        </p:nvSpPr>
        <p:spPr>
          <a:xfrm>
            <a:off x="661035" y="3863935"/>
            <a:ext cx="6559748" cy="91440"/>
          </a:xfrm>
          <a:prstGeom prst="roundRect">
            <a:avLst>
              <a:gd name="adj" fmla="val 309863"/>
            </a:avLst>
          </a:prstGeom>
          <a:solidFill>
            <a:srgbClr val="DA33BF"/>
          </a:solidFill>
          <a:ln/>
        </p:spPr>
      </p:sp>
      <p:sp>
        <p:nvSpPr>
          <p:cNvPr id="17" name="Shape 13"/>
          <p:cNvSpPr/>
          <p:nvPr/>
        </p:nvSpPr>
        <p:spPr>
          <a:xfrm>
            <a:off x="3657540" y="3603546"/>
            <a:ext cx="566618" cy="566618"/>
          </a:xfrm>
          <a:prstGeom prst="roundRect">
            <a:avLst>
              <a:gd name="adj" fmla="val 161379"/>
            </a:avLst>
          </a:prstGeom>
          <a:solidFill>
            <a:srgbClr val="2D4DF2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27562" y="3773567"/>
            <a:ext cx="226576" cy="226576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872728" y="4358997"/>
            <a:ext cx="222218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Field Classification</a:t>
            </a:r>
            <a:endParaRPr lang="en-US" sz="1700" dirty="0"/>
          </a:p>
        </p:txBody>
      </p:sp>
      <p:sp>
        <p:nvSpPr>
          <p:cNvPr id="20" name="Text 15"/>
          <p:cNvSpPr/>
          <p:nvPr/>
        </p:nvSpPr>
        <p:spPr>
          <a:xfrm>
            <a:off x="872728" y="4749879"/>
            <a:ext cx="6136362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Automatic domain detection across multiple academic disciplines using keyword analysis</a:t>
            </a:r>
            <a:endParaRPr lang="en-US" sz="1450" dirty="0"/>
          </a:p>
        </p:txBody>
      </p:sp>
      <p:sp>
        <p:nvSpPr>
          <p:cNvPr id="21" name="Shape 16"/>
          <p:cNvSpPr/>
          <p:nvPr/>
        </p:nvSpPr>
        <p:spPr>
          <a:xfrm>
            <a:off x="7409617" y="3886795"/>
            <a:ext cx="6559748" cy="1678900"/>
          </a:xfrm>
          <a:prstGeom prst="roundRect">
            <a:avLst>
              <a:gd name="adj" fmla="val 6536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22" name="Shape 17"/>
          <p:cNvSpPr/>
          <p:nvPr/>
        </p:nvSpPr>
        <p:spPr>
          <a:xfrm>
            <a:off x="7409617" y="3863935"/>
            <a:ext cx="6559748" cy="91440"/>
          </a:xfrm>
          <a:prstGeom prst="roundRect">
            <a:avLst>
              <a:gd name="adj" fmla="val 309863"/>
            </a:avLst>
          </a:prstGeom>
          <a:solidFill>
            <a:srgbClr val="2D4DF2"/>
          </a:solidFill>
          <a:ln/>
        </p:spPr>
      </p:sp>
      <p:sp>
        <p:nvSpPr>
          <p:cNvPr id="23" name="Shape 18"/>
          <p:cNvSpPr/>
          <p:nvPr/>
        </p:nvSpPr>
        <p:spPr>
          <a:xfrm>
            <a:off x="10406122" y="3603546"/>
            <a:ext cx="566618" cy="566618"/>
          </a:xfrm>
          <a:prstGeom prst="roundRect">
            <a:avLst>
              <a:gd name="adj" fmla="val 161379"/>
            </a:avLst>
          </a:prstGeom>
          <a:solidFill>
            <a:srgbClr val="2D4DF2"/>
          </a:solidFill>
          <a:ln/>
        </p:spPr>
      </p:sp>
      <p:pic>
        <p:nvPicPr>
          <p:cNvPr id="24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76143" y="3773567"/>
            <a:ext cx="226576" cy="226576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7621310" y="4358997"/>
            <a:ext cx="224504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Secure Authentication</a:t>
            </a:r>
            <a:endParaRPr lang="en-US" sz="1700" dirty="0"/>
          </a:p>
        </p:txBody>
      </p:sp>
      <p:sp>
        <p:nvSpPr>
          <p:cNvPr id="26" name="Text 20"/>
          <p:cNvSpPr/>
          <p:nvPr/>
        </p:nvSpPr>
        <p:spPr>
          <a:xfrm>
            <a:off x="7621310" y="4749879"/>
            <a:ext cx="6136362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Session-based logout system protects user data and maintains privacy</a:t>
            </a:r>
            <a:endParaRPr lang="en-US" sz="1450" dirty="0"/>
          </a:p>
        </p:txBody>
      </p:sp>
      <p:sp>
        <p:nvSpPr>
          <p:cNvPr id="27" name="Shape 21"/>
          <p:cNvSpPr/>
          <p:nvPr/>
        </p:nvSpPr>
        <p:spPr>
          <a:xfrm>
            <a:off x="661035" y="6037778"/>
            <a:ext cx="6559748" cy="1678900"/>
          </a:xfrm>
          <a:prstGeom prst="roundRect">
            <a:avLst>
              <a:gd name="adj" fmla="val 6536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28" name="Shape 22"/>
          <p:cNvSpPr/>
          <p:nvPr/>
        </p:nvSpPr>
        <p:spPr>
          <a:xfrm>
            <a:off x="661035" y="6014918"/>
            <a:ext cx="6559748" cy="91440"/>
          </a:xfrm>
          <a:prstGeom prst="roundRect">
            <a:avLst>
              <a:gd name="adj" fmla="val 309863"/>
            </a:avLst>
          </a:prstGeom>
          <a:solidFill>
            <a:srgbClr val="018CE1"/>
          </a:solidFill>
          <a:ln/>
        </p:spPr>
      </p:sp>
      <p:sp>
        <p:nvSpPr>
          <p:cNvPr id="29" name="Shape 23"/>
          <p:cNvSpPr/>
          <p:nvPr/>
        </p:nvSpPr>
        <p:spPr>
          <a:xfrm>
            <a:off x="3657540" y="5754529"/>
            <a:ext cx="566618" cy="566618"/>
          </a:xfrm>
          <a:prstGeom prst="roundRect">
            <a:avLst>
              <a:gd name="adj" fmla="val 161379"/>
            </a:avLst>
          </a:prstGeom>
          <a:solidFill>
            <a:srgbClr val="2D4DF2"/>
          </a:solidFill>
          <a:ln/>
        </p:spPr>
      </p:sp>
      <p:pic>
        <p:nvPicPr>
          <p:cNvPr id="30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827562" y="5924550"/>
            <a:ext cx="226576" cy="226576"/>
          </a:xfrm>
          <a:prstGeom prst="rect">
            <a:avLst/>
          </a:prstGeom>
        </p:spPr>
      </p:pic>
      <p:sp>
        <p:nvSpPr>
          <p:cNvPr id="31" name="Text 24"/>
          <p:cNvSpPr/>
          <p:nvPr/>
        </p:nvSpPr>
        <p:spPr>
          <a:xfrm>
            <a:off x="872728" y="6509980"/>
            <a:ext cx="222218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Two-Panel Design</a:t>
            </a:r>
            <a:endParaRPr lang="en-US" sz="1700" dirty="0"/>
          </a:p>
        </p:txBody>
      </p:sp>
      <p:sp>
        <p:nvSpPr>
          <p:cNvPr id="32" name="Text 25"/>
          <p:cNvSpPr/>
          <p:nvPr/>
        </p:nvSpPr>
        <p:spPr>
          <a:xfrm>
            <a:off x="872728" y="6900863"/>
            <a:ext cx="6136362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Clean separation between input and results creates intuitive information architecture</a:t>
            </a:r>
            <a:endParaRPr lang="en-US" sz="1450" dirty="0"/>
          </a:p>
        </p:txBody>
      </p:sp>
      <p:sp>
        <p:nvSpPr>
          <p:cNvPr id="33" name="Shape 26"/>
          <p:cNvSpPr/>
          <p:nvPr/>
        </p:nvSpPr>
        <p:spPr>
          <a:xfrm>
            <a:off x="7409617" y="6037778"/>
            <a:ext cx="6559748" cy="1678900"/>
          </a:xfrm>
          <a:prstGeom prst="roundRect">
            <a:avLst>
              <a:gd name="adj" fmla="val 6536"/>
            </a:avLst>
          </a:prstGeom>
          <a:solidFill>
            <a:srgbClr val="F3F3FF">
              <a:alpha val="75000"/>
            </a:srgbClr>
          </a:solidFill>
          <a:ln/>
        </p:spPr>
      </p:sp>
      <p:sp>
        <p:nvSpPr>
          <p:cNvPr id="34" name="Shape 27"/>
          <p:cNvSpPr/>
          <p:nvPr/>
        </p:nvSpPr>
        <p:spPr>
          <a:xfrm>
            <a:off x="7409617" y="6014918"/>
            <a:ext cx="6559748" cy="91440"/>
          </a:xfrm>
          <a:prstGeom prst="roundRect">
            <a:avLst>
              <a:gd name="adj" fmla="val 309863"/>
            </a:avLst>
          </a:prstGeom>
          <a:solidFill>
            <a:srgbClr val="DA33BF"/>
          </a:solidFill>
          <a:ln/>
        </p:spPr>
      </p:sp>
      <p:sp>
        <p:nvSpPr>
          <p:cNvPr id="35" name="Shape 28"/>
          <p:cNvSpPr/>
          <p:nvPr/>
        </p:nvSpPr>
        <p:spPr>
          <a:xfrm>
            <a:off x="10406122" y="5754529"/>
            <a:ext cx="566618" cy="566618"/>
          </a:xfrm>
          <a:prstGeom prst="roundRect">
            <a:avLst>
              <a:gd name="adj" fmla="val 161379"/>
            </a:avLst>
          </a:prstGeom>
          <a:solidFill>
            <a:srgbClr val="2D4DF2"/>
          </a:solidFill>
          <a:ln/>
        </p:spPr>
      </p:sp>
      <p:pic>
        <p:nvPicPr>
          <p:cNvPr id="36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576143" y="5924550"/>
            <a:ext cx="226576" cy="226576"/>
          </a:xfrm>
          <a:prstGeom prst="rect">
            <a:avLst/>
          </a:prstGeom>
        </p:spPr>
      </p:pic>
      <p:sp>
        <p:nvSpPr>
          <p:cNvPr id="37" name="Text 29"/>
          <p:cNvSpPr/>
          <p:nvPr/>
        </p:nvSpPr>
        <p:spPr>
          <a:xfrm>
            <a:off x="7621310" y="6509980"/>
            <a:ext cx="256127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Hugging Face Integration</a:t>
            </a:r>
            <a:endParaRPr lang="en-US" sz="1700" dirty="0"/>
          </a:p>
        </p:txBody>
      </p:sp>
      <p:sp>
        <p:nvSpPr>
          <p:cNvPr id="38" name="Text 30"/>
          <p:cNvSpPr/>
          <p:nvPr/>
        </p:nvSpPr>
        <p:spPr>
          <a:xfrm>
            <a:off x="7621310" y="6900863"/>
            <a:ext cx="6136362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Seamless API connection to industry-standard transformer models ensures reliability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0309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8643" y="2608540"/>
            <a:ext cx="3823097" cy="477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Enhancements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568643" y="3492460"/>
            <a:ext cx="2462451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Security &amp; Performance</a:t>
            </a:r>
            <a:endParaRPr lang="en-US" sz="1800" dirty="0"/>
          </a:p>
        </p:txBody>
      </p:sp>
      <p:sp>
        <p:nvSpPr>
          <p:cNvPr id="5" name="Shape 2"/>
          <p:cNvSpPr/>
          <p:nvPr/>
        </p:nvSpPr>
        <p:spPr>
          <a:xfrm>
            <a:off x="568643" y="4048244"/>
            <a:ext cx="81201" cy="81201"/>
          </a:xfrm>
          <a:prstGeom prst="roundRect">
            <a:avLst>
              <a:gd name="adj" fmla="val 563047"/>
            </a:avLst>
          </a:prstGeom>
          <a:solidFill>
            <a:srgbClr val="2D4DF2"/>
          </a:solidFill>
          <a:ln/>
        </p:spPr>
      </p:sp>
      <p:sp>
        <p:nvSpPr>
          <p:cNvPr id="6" name="Text 3"/>
          <p:cNvSpPr/>
          <p:nvPr/>
        </p:nvSpPr>
        <p:spPr>
          <a:xfrm>
            <a:off x="812244" y="3961924"/>
            <a:ext cx="1911548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CSRF Protection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812244" y="4363283"/>
            <a:ext cx="630483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 token-based security to prevent cross-site request forgery attacks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568643" y="5034558"/>
            <a:ext cx="81201" cy="81201"/>
          </a:xfrm>
          <a:prstGeom prst="roundRect">
            <a:avLst>
              <a:gd name="adj" fmla="val 563047"/>
            </a:avLst>
          </a:prstGeom>
          <a:solidFill>
            <a:srgbClr val="018CE1"/>
          </a:solidFill>
          <a:ln/>
        </p:spPr>
      </p:sp>
      <p:sp>
        <p:nvSpPr>
          <p:cNvPr id="9" name="Text 6"/>
          <p:cNvSpPr/>
          <p:nvPr/>
        </p:nvSpPr>
        <p:spPr>
          <a:xfrm>
            <a:off x="812244" y="4948238"/>
            <a:ext cx="1911548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Loading Indicators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812244" y="5349597"/>
            <a:ext cx="630483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Add animated spinners during model inference to improve perceived performance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568643" y="6020872"/>
            <a:ext cx="81201" cy="81201"/>
          </a:xfrm>
          <a:prstGeom prst="roundRect">
            <a:avLst>
              <a:gd name="adj" fmla="val 563047"/>
            </a:avLst>
          </a:prstGeom>
          <a:solidFill>
            <a:srgbClr val="DA33BF"/>
          </a:solidFill>
          <a:ln/>
        </p:spPr>
      </p:sp>
      <p:sp>
        <p:nvSpPr>
          <p:cNvPr id="12" name="Text 9"/>
          <p:cNvSpPr/>
          <p:nvPr/>
        </p:nvSpPr>
        <p:spPr>
          <a:xfrm>
            <a:off x="812244" y="5934551"/>
            <a:ext cx="1911548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Rate Limiting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812244" y="6335911"/>
            <a:ext cx="630483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Protect API endpoints from abuse with request throttling</a:t>
            </a:r>
            <a:endParaRPr lang="en-US" sz="1250" dirty="0"/>
          </a:p>
        </p:txBody>
      </p:sp>
      <p:sp>
        <p:nvSpPr>
          <p:cNvPr id="14" name="Text 11"/>
          <p:cNvSpPr/>
          <p:nvPr/>
        </p:nvSpPr>
        <p:spPr>
          <a:xfrm>
            <a:off x="7520940" y="3492460"/>
            <a:ext cx="2293858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Feature Expansion</a:t>
            </a:r>
            <a:endParaRPr lang="en-US" sz="1800" dirty="0"/>
          </a:p>
        </p:txBody>
      </p:sp>
      <p:sp>
        <p:nvSpPr>
          <p:cNvPr id="15" name="Shape 12"/>
          <p:cNvSpPr/>
          <p:nvPr/>
        </p:nvSpPr>
        <p:spPr>
          <a:xfrm>
            <a:off x="7520940" y="4048244"/>
            <a:ext cx="81201" cy="81201"/>
          </a:xfrm>
          <a:prstGeom prst="roundRect">
            <a:avLst>
              <a:gd name="adj" fmla="val 563047"/>
            </a:avLst>
          </a:prstGeom>
          <a:solidFill>
            <a:srgbClr val="2D4DF2"/>
          </a:solidFill>
          <a:ln/>
        </p:spPr>
      </p:sp>
      <p:sp>
        <p:nvSpPr>
          <p:cNvPr id="16" name="Text 13"/>
          <p:cNvSpPr/>
          <p:nvPr/>
        </p:nvSpPr>
        <p:spPr>
          <a:xfrm>
            <a:off x="7764542" y="3961924"/>
            <a:ext cx="1911548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Sample Library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7764542" y="4363283"/>
            <a:ext cx="630483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Auto-populate dropdown with diverse example abstracts from various fields</a:t>
            </a:r>
            <a:endParaRPr lang="en-US" sz="1250" dirty="0"/>
          </a:p>
        </p:txBody>
      </p:sp>
      <p:sp>
        <p:nvSpPr>
          <p:cNvPr id="18" name="Shape 15"/>
          <p:cNvSpPr/>
          <p:nvPr/>
        </p:nvSpPr>
        <p:spPr>
          <a:xfrm>
            <a:off x="7520940" y="5034558"/>
            <a:ext cx="81201" cy="81201"/>
          </a:xfrm>
          <a:prstGeom prst="roundRect">
            <a:avLst>
              <a:gd name="adj" fmla="val 563047"/>
            </a:avLst>
          </a:prstGeom>
          <a:solidFill>
            <a:srgbClr val="018CE1"/>
          </a:solidFill>
          <a:ln/>
        </p:spPr>
      </p:sp>
      <p:sp>
        <p:nvSpPr>
          <p:cNvPr id="19" name="Text 16"/>
          <p:cNvSpPr/>
          <p:nvPr/>
        </p:nvSpPr>
        <p:spPr>
          <a:xfrm>
            <a:off x="7764542" y="4948238"/>
            <a:ext cx="1911548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Batch Processing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7764542" y="5349597"/>
            <a:ext cx="630483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Enable CSV upload for classifying multiple abstracts simultaneously</a:t>
            </a:r>
            <a:endParaRPr lang="en-US" sz="1250" dirty="0"/>
          </a:p>
        </p:txBody>
      </p:sp>
      <p:sp>
        <p:nvSpPr>
          <p:cNvPr id="21" name="Shape 18"/>
          <p:cNvSpPr/>
          <p:nvPr/>
        </p:nvSpPr>
        <p:spPr>
          <a:xfrm>
            <a:off x="7520940" y="6020872"/>
            <a:ext cx="81201" cy="81201"/>
          </a:xfrm>
          <a:prstGeom prst="roundRect">
            <a:avLst>
              <a:gd name="adj" fmla="val 563047"/>
            </a:avLst>
          </a:prstGeom>
          <a:solidFill>
            <a:srgbClr val="DA33BF"/>
          </a:solidFill>
          <a:ln/>
        </p:spPr>
      </p:sp>
      <p:sp>
        <p:nvSpPr>
          <p:cNvPr id="22" name="Text 19"/>
          <p:cNvSpPr/>
          <p:nvPr/>
        </p:nvSpPr>
        <p:spPr>
          <a:xfrm>
            <a:off x="7764542" y="5934551"/>
            <a:ext cx="1911548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Export Functionality</a:t>
            </a:r>
            <a:endParaRPr lang="en-US" sz="1500" dirty="0"/>
          </a:p>
        </p:txBody>
      </p:sp>
      <p:sp>
        <p:nvSpPr>
          <p:cNvPr id="23" name="Text 20"/>
          <p:cNvSpPr/>
          <p:nvPr/>
        </p:nvSpPr>
        <p:spPr>
          <a:xfrm>
            <a:off x="7764542" y="6335911"/>
            <a:ext cx="630483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Download results as JSON, CSV, or PDF for record-keeping</a:t>
            </a:r>
            <a:endParaRPr lang="en-US" sz="1250" dirty="0"/>
          </a:p>
        </p:txBody>
      </p:sp>
      <p:sp>
        <p:nvSpPr>
          <p:cNvPr id="24" name="Shape 21"/>
          <p:cNvSpPr/>
          <p:nvPr/>
        </p:nvSpPr>
        <p:spPr>
          <a:xfrm>
            <a:off x="568643" y="6961465"/>
            <a:ext cx="13493115" cy="690443"/>
          </a:xfrm>
          <a:prstGeom prst="roundRect">
            <a:avLst>
              <a:gd name="adj" fmla="val 35300"/>
            </a:avLst>
          </a:prstGeom>
          <a:solidFill>
            <a:srgbClr val="B7C2FB"/>
          </a:solidFill>
          <a:ln/>
        </p:spPr>
      </p:sp>
      <p:pic>
        <p:nvPicPr>
          <p:cNvPr id="2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044" y="7212806"/>
            <a:ext cx="203002" cy="162401"/>
          </a:xfrm>
          <a:prstGeom prst="rect">
            <a:avLst/>
          </a:prstGeom>
        </p:spPr>
      </p:pic>
      <p:sp>
        <p:nvSpPr>
          <p:cNvPr id="26" name="Text 22"/>
          <p:cNvSpPr/>
          <p:nvPr/>
        </p:nvSpPr>
        <p:spPr>
          <a:xfrm>
            <a:off x="1096447" y="7164467"/>
            <a:ext cx="12802910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Classification History: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Store past analyses with timestamps, allowing users to track their research literature review progress over time.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2025-12-03T16:18:18Z</dcterms:created>
  <dcterms:modified xsi:type="dcterms:W3CDTF">2025-12-03T16:18:18Z</dcterms:modified>
</cp:coreProperties>
</file>